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59" r:id="rId9"/>
    <p:sldId id="258" r:id="rId10"/>
    <p:sldId id="277" r:id="rId11"/>
    <p:sldId id="278" r:id="rId12"/>
    <p:sldId id="279" r:id="rId13"/>
    <p:sldId id="260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BA8"/>
    <a:srgbClr val="FFFF00"/>
    <a:srgbClr val="F48914"/>
    <a:srgbClr val="669900"/>
    <a:srgbClr val="323232"/>
    <a:srgbClr val="2E2E2E"/>
    <a:srgbClr val="FEF4EC"/>
    <a:srgbClr val="7B4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453A6AF-E601-4BBC-893D-52B13E60A632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17AEABC-5F36-4EAF-AF35-165161D9CF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97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A4C80-5432-4EB2-AED0-DD43F6AD6649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5A91A-B839-4BE8-BF73-9E87EBE77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02D92-65AE-4300-B049-A148E3C38722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198BD-5DD4-4013-8C3C-0C6226598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FA4F3-B5C9-4959-891D-E44D7C165923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4DA61-7E69-4C70-8BE5-B683EB2BE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F02AE-B19C-4243-8448-8F5E0955D864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F56E-350E-4D39-8F71-0C2410324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04E20-419A-4CB4-AC1C-0C4EBD4D6E8A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17B5B-2ACC-4627-B6B2-79262635A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4F77-C6A8-4C0C-B951-03BF1311C89C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6A8A-986D-4EAB-8482-D18D8ED8B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D94B-2A83-4E4F-AA4D-DFEA2090F153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F0C1A-5CA4-4152-A831-37BE886F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E9610-BF9E-4DF1-BD28-E8228F414F56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0417C-F83E-495B-815F-08A662C19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5BC50-4E6B-4C43-B1D1-0DD4476BE741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E606B-2A48-43C0-AFCE-F235F7A03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908AB-F72A-44B5-AAF1-6CAEC1813B66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DFC6-0300-4261-B96E-3320C88C2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0006-00CA-4422-A7C0-7EA6EA49891E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BD74B-6F63-4C38-A520-93A327A2D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E83654-0A3A-43D1-8AEE-0BF00FEAF478}" type="datetimeFigureOut">
              <a:rPr lang="en-US"/>
              <a:pPr>
                <a:defRPr/>
              </a:pPr>
              <a:t>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3F270D-965A-41F8-8920-D47FD6A45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FBC04-0ABE-B689-4883-F5DB6DD2E24E}"/>
              </a:ext>
            </a:extLst>
          </p:cNvPr>
          <p:cNvSpPr/>
          <p:nvPr/>
        </p:nvSpPr>
        <p:spPr>
          <a:xfrm>
            <a:off x="422871" y="2438400"/>
            <a:ext cx="868917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DẠY HỌC TOÁN THEO ĐỊNH HƯỚNG </a:t>
            </a:r>
          </a:p>
          <a:p>
            <a:pPr algn="ctr"/>
            <a:r>
              <a:rPr lang="en-US" sz="4400" b="1" cap="none" spc="0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PHÁT TRIỂN NĂNG LỰC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9574C-1462-7611-8436-07AD600A4A16}"/>
              </a:ext>
            </a:extLst>
          </p:cNvPr>
          <p:cNvSpPr txBox="1"/>
          <p:nvPr/>
        </p:nvSpPr>
        <p:spPr>
          <a:xfrm>
            <a:off x="5181600" y="602700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181BA8"/>
                </a:solidFill>
              </a:rPr>
              <a:t>Ngày</a:t>
            </a:r>
            <a:r>
              <a:rPr lang="en-US" sz="2400" i="1" dirty="0">
                <a:solidFill>
                  <a:srgbClr val="181BA8"/>
                </a:solidFill>
              </a:rPr>
              <a:t> 11 </a:t>
            </a:r>
            <a:r>
              <a:rPr lang="en-US" sz="2400" i="1" dirty="0" err="1">
                <a:solidFill>
                  <a:srgbClr val="181BA8"/>
                </a:solidFill>
              </a:rPr>
              <a:t>tháng</a:t>
            </a:r>
            <a:r>
              <a:rPr lang="en-US" sz="2400" i="1" dirty="0">
                <a:solidFill>
                  <a:srgbClr val="181BA8"/>
                </a:solidFill>
              </a:rPr>
              <a:t> 8 </a:t>
            </a:r>
            <a:r>
              <a:rPr lang="en-US" sz="2400" i="1" dirty="0" err="1">
                <a:solidFill>
                  <a:srgbClr val="181BA8"/>
                </a:solidFill>
              </a:rPr>
              <a:t>năm</a:t>
            </a:r>
            <a:r>
              <a:rPr lang="en-US" sz="2400" i="1" dirty="0">
                <a:solidFill>
                  <a:srgbClr val="181BA8"/>
                </a:solidFill>
              </a:rPr>
              <a:t> 2023</a:t>
            </a:r>
          </a:p>
          <a:p>
            <a:endParaRPr lang="en-US" sz="2400" i="1" dirty="0">
              <a:solidFill>
                <a:srgbClr val="181BA8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B25903-C85F-8BBC-260D-01A9BD0C7BD4}"/>
              </a:ext>
            </a:extLst>
          </p:cNvPr>
          <p:cNvSpPr txBox="1"/>
          <p:nvPr/>
        </p:nvSpPr>
        <p:spPr>
          <a:xfrm rot="10800000" flipH="1" flipV="1">
            <a:off x="413331" y="585863"/>
            <a:ext cx="8317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81BA8"/>
                </a:solidFill>
              </a:rPr>
              <a:t>LÝ DO XUẤT HIỆN VỞ THỰC HÀNH 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DEFEC-4833-2DAF-332E-ADCD5EA58017}"/>
              </a:ext>
            </a:extLst>
          </p:cNvPr>
          <p:cNvSpPr txBox="1"/>
          <p:nvPr/>
        </p:nvSpPr>
        <p:spPr>
          <a:xfrm>
            <a:off x="147639" y="110908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TOÁN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38809F-D100-914C-C1B2-DA65F08A4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209800"/>
            <a:ext cx="5734265" cy="30158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6176B9-8896-7397-9DBB-3E8666159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818615"/>
            <a:ext cx="3409734" cy="42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0D550C0-91AE-4F26-4260-56B7584854DD}"/>
              </a:ext>
            </a:extLst>
          </p:cNvPr>
          <p:cNvSpPr txBox="1"/>
          <p:nvPr/>
        </p:nvSpPr>
        <p:spPr>
          <a:xfrm>
            <a:off x="9525" y="228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TOÁN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F82EC-27B4-2C04-FE71-F44A3B0AE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51820"/>
            <a:ext cx="4267200" cy="49244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0DFAA1-7496-858A-056B-3FFF80342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724" y="751820"/>
            <a:ext cx="4486275" cy="487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9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37882B-31C4-CE04-1A18-6BD958600CF0}"/>
              </a:ext>
            </a:extLst>
          </p:cNvPr>
          <p:cNvSpPr txBox="1"/>
          <p:nvPr/>
        </p:nvSpPr>
        <p:spPr>
          <a:xfrm>
            <a:off x="9525" y="2286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TOÁN 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DD5D2B-B3F1-2845-0C13-32AADAF6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914400"/>
            <a:ext cx="4043266" cy="381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64AC21-253A-B22F-8B16-11B396CA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223837"/>
            <a:ext cx="4267200" cy="590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51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494E9F-CAA6-A1B2-9334-D3218252841D}"/>
              </a:ext>
            </a:extLst>
          </p:cNvPr>
          <p:cNvSpPr txBox="1"/>
          <p:nvPr/>
        </p:nvSpPr>
        <p:spPr>
          <a:xfrm rot="10800000" flipH="1" flipV="1">
            <a:off x="-557214" y="21163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3600" b="1" dirty="0">
                <a:solidFill>
                  <a:srgbClr val="181BA8"/>
                </a:solidFill>
              </a:rPr>
              <a:t>MỘT SỐ VÍ DỤ MINH HỌA VỀ DẠY HỌC PHÁT TRIỂN NĂNG LỰC TRONG MÔN TOÁN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407BB5-BDF4-EBA5-1C04-234A59C0D0F9}"/>
              </a:ext>
            </a:extLst>
          </p:cNvPr>
          <p:cNvSpPr txBox="1"/>
          <p:nvPr/>
        </p:nvSpPr>
        <p:spPr>
          <a:xfrm>
            <a:off x="147639" y="1109083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TOÁN 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11B70F-EB64-776C-25EC-CBAD44FCD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32302"/>
            <a:ext cx="9144000" cy="520453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943646-94D7-512E-E112-052E04BEF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4288"/>
            <a:ext cx="9124950" cy="68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23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4641B4-2591-923B-EFBF-2295A8189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2" y="802877"/>
            <a:ext cx="9058354" cy="19478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F8CC4E-B6B3-88F0-6EA1-CC330483C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" y="3733800"/>
            <a:ext cx="9087624" cy="2326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24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B1E585-91EE-33BC-07DC-840ED840C4DB}"/>
              </a:ext>
            </a:extLst>
          </p:cNvPr>
          <p:cNvSpPr txBox="1"/>
          <p:nvPr/>
        </p:nvSpPr>
        <p:spPr>
          <a:xfrm>
            <a:off x="0" y="304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TOÁN 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6AC511-635C-BC36-E774-8F09F25AC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5" y="1524000"/>
            <a:ext cx="735583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80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D52F9A-290D-CBB4-48A6-8D7AFE3D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" y="152399"/>
            <a:ext cx="9139803" cy="655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34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B1D2EED-F945-3D7C-95FD-0CABC5FBADE6}"/>
              </a:ext>
            </a:extLst>
          </p:cNvPr>
          <p:cNvSpPr txBox="1"/>
          <p:nvPr/>
        </p:nvSpPr>
        <p:spPr>
          <a:xfrm>
            <a:off x="152400" y="304800"/>
            <a:ext cx="8991600" cy="6400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889EDE3-6999-2934-0BC1-181F2A136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7625"/>
            <a:ext cx="655320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28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B5F54B1-C649-63C8-20C9-5DA1EFDC7B57}"/>
              </a:ext>
            </a:extLst>
          </p:cNvPr>
          <p:cNvSpPr txBox="1"/>
          <p:nvPr/>
        </p:nvSpPr>
        <p:spPr>
          <a:xfrm>
            <a:off x="152400" y="3810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TOÁN 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776B07-9CB1-49ED-9E7F-FC15CA05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3" y="950402"/>
            <a:ext cx="9148763" cy="59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1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FBC04-0ABE-B689-4883-F5DB6DD2E24E}"/>
              </a:ext>
            </a:extLst>
          </p:cNvPr>
          <p:cNvSpPr/>
          <p:nvPr/>
        </p:nvSpPr>
        <p:spPr>
          <a:xfrm>
            <a:off x="-385763" y="182225"/>
            <a:ext cx="9525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3462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CÁC THÀNH TỐ CƠ BẢN LÀM TRONG QUÁ TRÌNH DẠY HỌC TOÁN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605AC52-A31B-0AEE-45BF-D946957E3941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628775"/>
            <a:ext cx="9144000" cy="52578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AU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;….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1);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2) hay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3). </a:t>
            </a:r>
            <a:endParaRPr lang="en-AU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AU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1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9ADC12-274F-F525-7D42-20901DB9F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4" y="546343"/>
            <a:ext cx="8947652" cy="576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7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731F7D-8798-F1A7-7990-E75F31621751}"/>
              </a:ext>
            </a:extLst>
          </p:cNvPr>
          <p:cNvSpPr/>
          <p:nvPr/>
        </p:nvSpPr>
        <p:spPr>
          <a:xfrm>
            <a:off x="1087716" y="2967335"/>
            <a:ext cx="6968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181BA8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TRÂN TRỌNG CÁM ƠN!</a:t>
            </a:r>
          </a:p>
        </p:txBody>
      </p:sp>
    </p:spTree>
    <p:extLst>
      <p:ext uri="{BB962C8B-B14F-4D97-AF65-F5344CB8AC3E}">
        <p14:creationId xmlns:p14="http://schemas.microsoft.com/office/powerpoint/2010/main" val="925761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4705EDE-EA43-B50E-BEE9-492C82573869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" y="381000"/>
            <a:ext cx="91440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những loại kĩ năng cơ bản sau:</a:t>
            </a:r>
            <a:endParaRPr lang="en-AU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altLang="en-US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nhắc lại và kĩ năng lặp lại</a:t>
            </a: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nhận thức</a:t>
            </a:r>
            <a:endParaRPr lang="en-AU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hoạt động chân tay</a:t>
            </a:r>
            <a:endParaRPr lang="en-AU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xử sự</a:t>
            </a:r>
            <a:endParaRPr lang="en-AU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 tự phát triển.</a:t>
            </a:r>
            <a:endParaRPr lang="en-AU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en-US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kĩ năng có thể là hỗn hợp của nhiều loại kĩ năng.</a:t>
            </a:r>
            <a:endParaRPr lang="en-AU" altLang="en-US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73279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1CD5E8-66B3-7BEC-3058-94C7F6552AE2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457200"/>
            <a:ext cx="8215313" cy="4952999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AU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ục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AU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en-US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x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dung)</a:t>
            </a:r>
            <a:endParaRPr lang="en-AU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AU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endParaRPr lang="en-AU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404867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99D184-99C7-64D8-7606-C311A096E5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" y="609600"/>
            <a:ext cx="91440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–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AU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dung)</a:t>
            </a:r>
          </a:p>
          <a:p>
            <a:pPr marL="0" indent="0" algn="just"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x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AU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=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x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endParaRPr lang="en-AU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Tx/>
              <a:buNone/>
            </a:pPr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3032137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157E287-5411-ABC2-7233-C6629913476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036050" cy="4525963"/>
          </a:xfrm>
        </p:spPr>
        <p:txBody>
          <a:bodyPr/>
          <a:lstStyle/>
          <a:p>
            <a:pPr algn="just"/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GV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HS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AU" altLang="en-US" dirty="0"/>
          </a:p>
        </p:txBody>
      </p:sp>
    </p:spTree>
    <p:extLst>
      <p:ext uri="{BB962C8B-B14F-4D97-AF65-F5344CB8AC3E}">
        <p14:creationId xmlns:p14="http://schemas.microsoft.com/office/powerpoint/2010/main" val="2984771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810C6B-F977-796C-E3FF-72CEEF333A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AU" altLang="en-US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AU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2FC08EA8-9DBD-9DAB-82C7-68B4713E1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438400"/>
            <a:ext cx="7239000" cy="406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620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6"/>
          <p:cNvSpPr>
            <a:spLocks noChangeArrowheads="1"/>
          </p:cNvSpPr>
          <p:nvPr/>
        </p:nvSpPr>
        <p:spPr bwMode="gray">
          <a:xfrm>
            <a:off x="3589932" y="2305108"/>
            <a:ext cx="177403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NĂNG LỰC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GIẢI QUYẾT VẤN ĐỀ</a:t>
            </a: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gray">
          <a:xfrm>
            <a:off x="5574507" y="3959572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gray">
          <a:xfrm>
            <a:off x="82949" y="2329812"/>
            <a:ext cx="212685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gray">
          <a:xfrm>
            <a:off x="1581228" y="3940174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0FFFE-95B3-3775-0A17-6E476421CC10}"/>
              </a:ext>
            </a:extLst>
          </p:cNvPr>
          <p:cNvSpPr txBox="1"/>
          <p:nvPr/>
        </p:nvSpPr>
        <p:spPr>
          <a:xfrm rot="10800000" flipH="1" flipV="1">
            <a:off x="112485" y="237294"/>
            <a:ext cx="875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81BA8"/>
                </a:solidFill>
              </a:rPr>
              <a:t>NĂNG LỰC ĐẶC THÙ TRONG MÔN TOÁN</a:t>
            </a: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49DCAC51-C536-E28A-AE5F-0C31F3C39B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999288" y="2367328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A9AD77-D634-E926-27A9-755017DDA2FA}"/>
              </a:ext>
            </a:extLst>
          </p:cNvPr>
          <p:cNvSpPr txBox="1"/>
          <p:nvPr/>
        </p:nvSpPr>
        <p:spPr>
          <a:xfrm>
            <a:off x="-76200" y="2389181"/>
            <a:ext cx="23098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NĂNG LỰC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TƯ DUY- LẬP LUẬN TOÁN HỌC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BA47AB-F653-A506-7776-3EDBF29C6A03}"/>
              </a:ext>
            </a:extLst>
          </p:cNvPr>
          <p:cNvSpPr txBox="1"/>
          <p:nvPr/>
        </p:nvSpPr>
        <p:spPr>
          <a:xfrm>
            <a:off x="6923776" y="2407800"/>
            <a:ext cx="18716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NĂNG LỰC 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MÔ HÌNH HÓA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TOÁN HỌC</a:t>
            </a:r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7E494DB3-96D9-473D-3162-B92670DCC5F3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30042" y="3959572"/>
            <a:ext cx="177403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NĂNG LỰC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GIAO TIẾP TOÁN HỌC</a:t>
            </a:r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25EE8D66-4F51-611B-98A1-30DA75D28055}"/>
              </a:ext>
            </a:extLst>
          </p:cNvPr>
          <p:cNvSpPr>
            <a:spLocks noChangeArrowheads="1"/>
          </p:cNvSpPr>
          <p:nvPr/>
        </p:nvSpPr>
        <p:spPr bwMode="gray">
          <a:xfrm>
            <a:off x="5574507" y="3940174"/>
            <a:ext cx="1871661" cy="1095376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42000">
                <a:srgbClr val="FFFFFF"/>
              </a:gs>
              <a:gs pos="100000">
                <a:srgbClr val="FFFFFF"/>
              </a:gs>
            </a:gsLst>
            <a:lin ang="5400000" scaled="1"/>
            <a:tileRect/>
          </a:gradFill>
          <a:ln>
            <a:solidFill>
              <a:srgbClr val="969696"/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l">
              <a:rot lat="0" lon="0" rev="17400000"/>
            </a:lightRig>
          </a:scene3d>
          <a:sp3d>
            <a:bevelT w="88900" h="88900"/>
          </a:sp3d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NĂNG LỰC</a:t>
            </a:r>
          </a:p>
          <a:p>
            <a:pPr algn="ctr"/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 SỬ DỤNG CÔNG CỤ HỌC TOÁN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1A2842E6-C099-7983-0897-6BD0584A7B76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630042" y="945180"/>
            <a:ext cx="2861675" cy="10499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2A4599D-CA65-C21B-D698-227403188116}"/>
              </a:ext>
            </a:extLst>
          </p:cNvPr>
          <p:cNvCxnSpPr>
            <a:cxnSpLocks/>
          </p:cNvCxnSpPr>
          <p:nvPr/>
        </p:nvCxnSpPr>
        <p:spPr>
          <a:xfrm>
            <a:off x="4572000" y="1066800"/>
            <a:ext cx="0" cy="121796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45" name="Straight Arrow Connector 6144">
            <a:extLst>
              <a:ext uri="{FF2B5EF4-FFF2-40B4-BE49-F238E27FC236}">
                <a16:creationId xmlns:a16="http://schemas.microsoft.com/office/drawing/2014/main" id="{1A3E9C9E-5609-7708-DB86-98AEE9B6F3B2}"/>
              </a:ext>
            </a:extLst>
          </p:cNvPr>
          <p:cNvCxnSpPr>
            <a:cxnSpLocks/>
          </p:cNvCxnSpPr>
          <p:nvPr/>
        </p:nvCxnSpPr>
        <p:spPr>
          <a:xfrm>
            <a:off x="4800600" y="945180"/>
            <a:ext cx="2713358" cy="114415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51" name="Straight Arrow Connector 6150">
            <a:extLst>
              <a:ext uri="{FF2B5EF4-FFF2-40B4-BE49-F238E27FC236}">
                <a16:creationId xmlns:a16="http://schemas.microsoft.com/office/drawing/2014/main" id="{A0DCB271-F15B-EB24-C3BA-6881B297EA6E}"/>
              </a:ext>
            </a:extLst>
          </p:cNvPr>
          <p:cNvCxnSpPr>
            <a:stCxn id="5" idx="2"/>
          </p:cNvCxnSpPr>
          <p:nvPr/>
        </p:nvCxnSpPr>
        <p:spPr>
          <a:xfrm flipH="1">
            <a:off x="2362200" y="945180"/>
            <a:ext cx="2129517" cy="27652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57" name="Straight Arrow Connector 6156">
            <a:extLst>
              <a:ext uri="{FF2B5EF4-FFF2-40B4-BE49-F238E27FC236}">
                <a16:creationId xmlns:a16="http://schemas.microsoft.com/office/drawing/2014/main" id="{06DB72ED-C5CA-16B7-C12C-2CBD54CA616E}"/>
              </a:ext>
            </a:extLst>
          </p:cNvPr>
          <p:cNvCxnSpPr/>
          <p:nvPr/>
        </p:nvCxnSpPr>
        <p:spPr>
          <a:xfrm>
            <a:off x="4720316" y="1066800"/>
            <a:ext cx="1766638" cy="23907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 descr="C:\Users\dell\Desktop\poke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1905000"/>
            <a:ext cx="84201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7E1653-A410-F362-C602-C9AC493169A8}"/>
              </a:ext>
            </a:extLst>
          </p:cNvPr>
          <p:cNvSpPr txBox="1"/>
          <p:nvPr/>
        </p:nvSpPr>
        <p:spPr>
          <a:xfrm>
            <a:off x="324643" y="536615"/>
            <a:ext cx="8494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NĂNG LỰC TƯ DUY – LẬP LUẬN TOÁN HỌC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6F1947-42ED-5104-DD3C-E3EA100CD329}"/>
              </a:ext>
            </a:extLst>
          </p:cNvPr>
          <p:cNvGrpSpPr/>
          <p:nvPr/>
        </p:nvGrpSpPr>
        <p:grpSpPr>
          <a:xfrm>
            <a:off x="1899556" y="2307966"/>
            <a:ext cx="5344886" cy="3404118"/>
            <a:chOff x="1981200" y="2305306"/>
            <a:chExt cx="5344886" cy="340411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4FFC6C1-1458-E078-70F4-20806FA852F6}"/>
                </a:ext>
              </a:extLst>
            </p:cNvPr>
            <p:cNvGrpSpPr/>
            <p:nvPr/>
          </p:nvGrpSpPr>
          <p:grpSpPr>
            <a:xfrm>
              <a:off x="1981200" y="2305306"/>
              <a:ext cx="5344886" cy="3203396"/>
              <a:chOff x="2209800" y="2692300"/>
              <a:chExt cx="5344886" cy="320339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43A5E24-76DA-9F42-E54E-1EECF48C5CB2}"/>
                  </a:ext>
                </a:extLst>
              </p:cNvPr>
              <p:cNvGrpSpPr/>
              <p:nvPr/>
            </p:nvGrpSpPr>
            <p:grpSpPr>
              <a:xfrm>
                <a:off x="2209800" y="2855156"/>
                <a:ext cx="4233640" cy="724976"/>
                <a:chOff x="754835" y="2573786"/>
                <a:chExt cx="2801487" cy="432738"/>
              </a:xfrm>
            </p:grpSpPr>
            <p:sp>
              <p:nvSpPr>
                <p:cNvPr id="4" name="Rounded Rectangle 20">
                  <a:extLst>
                    <a:ext uri="{FF2B5EF4-FFF2-40B4-BE49-F238E27FC236}">
                      <a16:creationId xmlns:a16="http://schemas.microsoft.com/office/drawing/2014/main" id="{49D8C0B9-5055-4D4F-8177-3695F6A520BD}"/>
                    </a:ext>
                  </a:extLst>
                </p:cNvPr>
                <p:cNvSpPr/>
                <p:nvPr/>
              </p:nvSpPr>
              <p:spPr>
                <a:xfrm>
                  <a:off x="785261" y="2597926"/>
                  <a:ext cx="2768879" cy="408598"/>
                </a:xfrm>
                <a:prstGeom prst="roundRect">
                  <a:avLst>
                    <a:gd name="adj" fmla="val 10410"/>
                  </a:avLst>
                </a:prstGeom>
                <a:gradFill flip="none" rotWithShape="1">
                  <a:gsLst>
                    <a:gs pos="0">
                      <a:srgbClr val="99FF33">
                        <a:tint val="66000"/>
                        <a:satMod val="160000"/>
                      </a:srgbClr>
                    </a:gs>
                    <a:gs pos="50000">
                      <a:srgbClr val="99FF33">
                        <a:tint val="44500"/>
                        <a:satMod val="160000"/>
                      </a:srgbClr>
                    </a:gs>
                    <a:gs pos="100000">
                      <a:srgbClr val="99FF33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99F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Title 3">
                  <a:extLst>
                    <a:ext uri="{FF2B5EF4-FFF2-40B4-BE49-F238E27FC236}">
                      <a16:creationId xmlns:a16="http://schemas.microsoft.com/office/drawing/2014/main" id="{B1CA58BF-54C3-70CC-D447-17BAC4AF304A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4835" y="2573786"/>
                  <a:ext cx="2801487" cy="38978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>
                    <a:lnSpc>
                      <a:spcPct val="130000"/>
                    </a:lnSpc>
                    <a:spcAft>
                      <a:spcPts val="1800"/>
                    </a:spcAft>
                  </a:pP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Hành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động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–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Trực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quan</a:t>
                  </a:r>
                  <a:endParaRPr lang="en-US" sz="27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6ACE5DF2-42C3-3DB4-9D09-CE2F017D737E}"/>
                  </a:ext>
                </a:extLst>
              </p:cNvPr>
              <p:cNvCxnSpPr/>
              <p:nvPr/>
            </p:nvCxnSpPr>
            <p:spPr>
              <a:xfrm>
                <a:off x="4373086" y="3631438"/>
                <a:ext cx="0" cy="45720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E023D49-B48F-ACB0-CC65-971A418631B9}"/>
                  </a:ext>
                </a:extLst>
              </p:cNvPr>
              <p:cNvGrpSpPr/>
              <p:nvPr/>
            </p:nvGrpSpPr>
            <p:grpSpPr>
              <a:xfrm>
                <a:off x="2209800" y="4053381"/>
                <a:ext cx="4230343" cy="684534"/>
                <a:chOff x="754835" y="2597926"/>
                <a:chExt cx="2799305" cy="408598"/>
              </a:xfrm>
            </p:grpSpPr>
            <p:sp>
              <p:nvSpPr>
                <p:cNvPr id="8" name="Rounded Rectangle 24">
                  <a:extLst>
                    <a:ext uri="{FF2B5EF4-FFF2-40B4-BE49-F238E27FC236}">
                      <a16:creationId xmlns:a16="http://schemas.microsoft.com/office/drawing/2014/main" id="{E3CE3EAF-E23C-FA27-E5C7-86DAAF676FCA}"/>
                    </a:ext>
                  </a:extLst>
                </p:cNvPr>
                <p:cNvSpPr/>
                <p:nvPr/>
              </p:nvSpPr>
              <p:spPr>
                <a:xfrm>
                  <a:off x="785261" y="2597926"/>
                  <a:ext cx="2768879" cy="408598"/>
                </a:xfrm>
                <a:prstGeom prst="roundRect">
                  <a:avLst>
                    <a:gd name="adj" fmla="val 10410"/>
                  </a:avLst>
                </a:prstGeom>
                <a:gradFill flip="none" rotWithShape="1">
                  <a:gsLst>
                    <a:gs pos="0">
                      <a:srgbClr val="99FF33">
                        <a:tint val="66000"/>
                        <a:satMod val="160000"/>
                      </a:srgbClr>
                    </a:gs>
                    <a:gs pos="50000">
                      <a:srgbClr val="99FF33">
                        <a:tint val="44500"/>
                        <a:satMod val="160000"/>
                      </a:srgbClr>
                    </a:gs>
                    <a:gs pos="100000">
                      <a:srgbClr val="99FF33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99F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Title 3">
                  <a:extLst>
                    <a:ext uri="{FF2B5EF4-FFF2-40B4-BE49-F238E27FC236}">
                      <a16:creationId xmlns:a16="http://schemas.microsoft.com/office/drawing/2014/main" id="{96E6248D-B302-7BD5-0FF6-10DED2E28D3C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4835" y="2601446"/>
                  <a:ext cx="2784178" cy="38978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30000"/>
                    </a:lnSpc>
                    <a:spcAft>
                      <a:spcPts val="1800"/>
                    </a:spcAft>
                  </a:pP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Hình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ảnh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–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Trực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quan</a:t>
                  </a:r>
                  <a:endParaRPr lang="en-US" sz="27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7123C24-6D48-F586-6EC8-DB944148E8A2}"/>
                  </a:ext>
                </a:extLst>
              </p:cNvPr>
              <p:cNvCxnSpPr/>
              <p:nvPr/>
            </p:nvCxnSpPr>
            <p:spPr>
              <a:xfrm>
                <a:off x="4382251" y="4749759"/>
                <a:ext cx="0" cy="457200"/>
              </a:xfrm>
              <a:prstGeom prst="line">
                <a:avLst/>
              </a:prstGeom>
              <a:ln w="38100">
                <a:solidFill>
                  <a:schemeClr val="bg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8C19967-4325-9315-28C3-78A54FC66598}"/>
                  </a:ext>
                </a:extLst>
              </p:cNvPr>
              <p:cNvGrpSpPr/>
              <p:nvPr/>
            </p:nvGrpSpPr>
            <p:grpSpPr>
              <a:xfrm>
                <a:off x="2235054" y="5211162"/>
                <a:ext cx="4230343" cy="684534"/>
                <a:chOff x="754835" y="2597926"/>
                <a:chExt cx="2799305" cy="408598"/>
              </a:xfrm>
            </p:grpSpPr>
            <p:sp>
              <p:nvSpPr>
                <p:cNvPr id="12" name="Rounded Rectangle 28">
                  <a:extLst>
                    <a:ext uri="{FF2B5EF4-FFF2-40B4-BE49-F238E27FC236}">
                      <a16:creationId xmlns:a16="http://schemas.microsoft.com/office/drawing/2014/main" id="{EB8C8045-D4F3-005F-9C68-99CEB732CA66}"/>
                    </a:ext>
                  </a:extLst>
                </p:cNvPr>
                <p:cNvSpPr/>
                <p:nvPr/>
              </p:nvSpPr>
              <p:spPr>
                <a:xfrm>
                  <a:off x="785261" y="2597926"/>
                  <a:ext cx="2768879" cy="408598"/>
                </a:xfrm>
                <a:prstGeom prst="roundRect">
                  <a:avLst>
                    <a:gd name="adj" fmla="val 10410"/>
                  </a:avLst>
                </a:prstGeom>
                <a:gradFill flip="none" rotWithShape="1">
                  <a:gsLst>
                    <a:gs pos="0">
                      <a:srgbClr val="99FF33">
                        <a:tint val="66000"/>
                        <a:satMod val="160000"/>
                      </a:srgbClr>
                    </a:gs>
                    <a:gs pos="50000">
                      <a:srgbClr val="99FF33">
                        <a:tint val="44500"/>
                        <a:satMod val="160000"/>
                      </a:srgbClr>
                    </a:gs>
                    <a:gs pos="100000">
                      <a:srgbClr val="99FF33">
                        <a:tint val="23500"/>
                        <a:satMod val="160000"/>
                      </a:srgbClr>
                    </a:gs>
                  </a:gsLst>
                  <a:lin ang="16200000" scaled="1"/>
                  <a:tileRect/>
                </a:gradFill>
                <a:ln>
                  <a:solidFill>
                    <a:srgbClr val="99FF3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itle 3">
                  <a:extLst>
                    <a:ext uri="{FF2B5EF4-FFF2-40B4-BE49-F238E27FC236}">
                      <a16:creationId xmlns:a16="http://schemas.microsoft.com/office/drawing/2014/main" id="{E57CE0C9-3D5E-9A5E-0ED7-EA76F896A85E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754835" y="2601446"/>
                  <a:ext cx="2784178" cy="389789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>
                    <a:lnSpc>
                      <a:spcPct val="130000"/>
                    </a:lnSpc>
                    <a:spcAft>
                      <a:spcPts val="1800"/>
                    </a:spcAft>
                  </a:pP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Trừu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tượng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7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– </a:t>
                  </a:r>
                  <a:r>
                    <a:rPr lang="en-US" sz="27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Logic</a:t>
                  </a:r>
                </a:p>
              </p:txBody>
            </p:sp>
          </p:grpSp>
          <p:pic>
            <p:nvPicPr>
              <p:cNvPr id="14" name="Picture 2" descr="https://clipartspub.com/images/5-senses-clipart-transparent-3.jpg">
                <a:extLst>
                  <a:ext uri="{FF2B5EF4-FFF2-40B4-BE49-F238E27FC236}">
                    <a16:creationId xmlns:a16="http://schemas.microsoft.com/office/drawing/2014/main" id="{5BC57F69-02B1-8934-93B8-1608267856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4186" t="60793" r="14744" b="1420"/>
              <a:stretch/>
            </p:blipFill>
            <p:spPr bwMode="auto">
              <a:xfrm>
                <a:off x="6523007" y="2692300"/>
                <a:ext cx="1031679" cy="10316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2" descr="https://clipartspub.com/images/5-senses-clipart-transparent-3.jpg">
                <a:extLst>
                  <a:ext uri="{FF2B5EF4-FFF2-40B4-BE49-F238E27FC236}">
                    <a16:creationId xmlns:a16="http://schemas.microsoft.com/office/drawing/2014/main" id="{3C10D074-9F5C-3719-19F7-4EE64270DD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clrChange>
                  <a:clrFrom>
                    <a:srgbClr val="EEEEEE"/>
                  </a:clrFrom>
                  <a:clrTo>
                    <a:srgbClr val="EEEEE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10" t="21486" r="65607" b="41807"/>
              <a:stretch/>
            </p:blipFill>
            <p:spPr bwMode="auto">
              <a:xfrm>
                <a:off x="6520870" y="3880664"/>
                <a:ext cx="1023922" cy="10006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6" name="Picture 2" descr="https://clipartspub.com/images/5-senses-clipart-transparent-3.jpg">
              <a:extLst>
                <a:ext uri="{FF2B5EF4-FFF2-40B4-BE49-F238E27FC236}">
                  <a16:creationId xmlns:a16="http://schemas.microsoft.com/office/drawing/2014/main" id="{D94E794F-5E9D-2AF2-0DA5-6563E8039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97" t="-1144" r="34601" b="61368"/>
            <a:stretch/>
          </p:blipFill>
          <p:spPr bwMode="auto">
            <a:xfrm>
              <a:off x="6309921" y="4623446"/>
              <a:ext cx="1016165" cy="10859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533</Words>
  <Application>Microsoft Office PowerPoint</Application>
  <PresentationFormat>On-screen Show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vienlaptop115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KIMTRANG</cp:lastModifiedBy>
  <cp:revision>26</cp:revision>
  <dcterms:created xsi:type="dcterms:W3CDTF">2013-11-27T05:42:46Z</dcterms:created>
  <dcterms:modified xsi:type="dcterms:W3CDTF">2023-08-11T04:00:14Z</dcterms:modified>
</cp:coreProperties>
</file>